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6858000" cx="12192000"/>
  <p:notesSz cx="6858000" cy="9144000"/>
  <p:embeddedFontLst>
    <p:embeddedFont>
      <p:font typeface="Open Sans ExtraBold"/>
      <p:bold r:id="rId27"/>
      <p:boldItalic r:id="rId28"/>
    </p:embeddedFont>
    <p:embeddedFont>
      <p:font typeface="Crimson Text"/>
      <p:regular r:id="rId29"/>
      <p:bold r:id="rId30"/>
      <p:italic r:id="rId31"/>
      <p:boldItalic r:id="rId32"/>
    </p:embeddedFont>
    <p:embeddedFont>
      <p:font typeface="Open Sans Light"/>
      <p:regular r:id="rId33"/>
      <p:bold r:id="rId34"/>
      <p:italic r:id="rId35"/>
      <p:bold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8AF03DB-1496-4371-8F90-4895F1478CDA}">
  <a:tblStyle styleId="{08AF03DB-1496-4371-8F90-4895F1478CD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ExtraBold-boldItalic.fntdata"/><Relationship Id="rId27" Type="http://schemas.openxmlformats.org/officeDocument/2006/relationships/font" Target="fonts/OpenSansExtra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CrimsonText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rimsonText-italic.fntdata"/><Relationship Id="rId30" Type="http://schemas.openxmlformats.org/officeDocument/2006/relationships/font" Target="fonts/CrimsonText-bold.fntdata"/><Relationship Id="rId11" Type="http://schemas.openxmlformats.org/officeDocument/2006/relationships/slide" Target="slides/slide6.xml"/><Relationship Id="rId33" Type="http://schemas.openxmlformats.org/officeDocument/2006/relationships/font" Target="fonts/OpenSansLight-regular.fntdata"/><Relationship Id="rId10" Type="http://schemas.openxmlformats.org/officeDocument/2006/relationships/slide" Target="slides/slide5.xml"/><Relationship Id="rId32" Type="http://schemas.openxmlformats.org/officeDocument/2006/relationships/font" Target="fonts/CrimsonText-boldItalic.fntdata"/><Relationship Id="rId13" Type="http://schemas.openxmlformats.org/officeDocument/2006/relationships/slide" Target="slides/slide8.xml"/><Relationship Id="rId35" Type="http://schemas.openxmlformats.org/officeDocument/2006/relationships/font" Target="fonts/OpenSansLight-italic.fntdata"/><Relationship Id="rId12" Type="http://schemas.openxmlformats.org/officeDocument/2006/relationships/slide" Target="slides/slide7.xml"/><Relationship Id="rId34" Type="http://schemas.openxmlformats.org/officeDocument/2006/relationships/font" Target="fonts/OpenSansLight-bold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OpenSansLight-bold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ab7c41c354_0_10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ab7c41c354_0_10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acd13254bd_0_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3acd13254bd_0_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acce24b6c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acce24b6c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ab7c41c354_0_1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ab7c41c354_0_1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acc78f159f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acc78f159f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ab7c41c354_0_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ab7c41c354_0_5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ab7c41c354_0_6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ab7c41c354_0_6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ad18783dfe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3ad18783dfe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af70fd04a2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af70fd04a2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3ab7c41c354_0_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3ab7c41c354_0_6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ab7c41c354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ab7c41c354_0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ab7c41c354_0_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ab7c41c354_0_7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ac586ab2b3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ac586ab2b3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ab7c41c354_0_1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ab7c41c354_0_1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ab7c41c354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ab7c41c354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ab7c41c354_0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ab7c41c354_0_8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acd13254bd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acd13254bd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b7c41c354_0_9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b7c41c354_0_9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b7c41c354_0_1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ab7c41c354_0_10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cd13254bd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cd13254bd_0_4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4972833" y="0"/>
            <a:ext cx="721916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2"/>
          <p:cNvCxnSpPr/>
          <p:nvPr/>
        </p:nvCxnSpPr>
        <p:spPr>
          <a:xfrm>
            <a:off x="5776231" y="3745282"/>
            <a:ext cx="5687223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5732463" y="2284413"/>
            <a:ext cx="5730875" cy="1200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55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5788025" y="4026802"/>
            <a:ext cx="3270250" cy="33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600"/>
              <a:buNone/>
              <a:defRPr b="1" sz="1600" cap="none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4543" y="2556221"/>
            <a:ext cx="2078103" cy="1319671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idx="3" type="body"/>
          </p:nvPr>
        </p:nvSpPr>
        <p:spPr>
          <a:xfrm>
            <a:off x="5781891" y="4449077"/>
            <a:ext cx="5926137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Slide Photo">
  <p:cSld name="Full-Slide Photo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2" name="Google Shape;22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588723" y="588724"/>
            <a:ext cx="11014553" cy="568055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" name="Google Shape;24;p3"/>
          <p:cNvCxnSpPr/>
          <p:nvPr/>
        </p:nvCxnSpPr>
        <p:spPr>
          <a:xfrm>
            <a:off x="1757819" y="2035793"/>
            <a:ext cx="8538576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720850" y="2438400"/>
            <a:ext cx="8575545" cy="2803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810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400"/>
              <a:buFont typeface="Open Sans ExtraBold"/>
              <a:buAutoNum type="arabicPeriod"/>
              <a:defRPr sz="24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Font typeface="Open Sans ExtraBold"/>
              <a:buAutoNum type="arabicPeriod"/>
              <a:defRPr sz="24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Font typeface="Open Sans ExtraBold"/>
              <a:buAutoNum type="arabicPeriod"/>
              <a:defRPr sz="24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81000" lvl="3" marL="18288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Font typeface="Open Sans ExtraBold"/>
              <a:buAutoNum type="arabicPeriod"/>
              <a:defRPr sz="24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81000" lvl="4" marL="22860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Font typeface="Open Sans ExtraBold"/>
              <a:buAutoNum type="arabicPeriod"/>
              <a:defRPr sz="2400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/>
        </p:nvSpPr>
        <p:spPr>
          <a:xfrm>
            <a:off x="1820450" y="1220947"/>
            <a:ext cx="58830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3600"/>
              <a:buFont typeface="Open Sans Light"/>
              <a:buNone/>
            </a:pPr>
            <a:r>
              <a:rPr b="0" i="0" lang="en-US" sz="36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Agenda</a:t>
            </a:r>
            <a:endParaRPr b="0" i="0" sz="3600" u="none" cap="none" strike="noStrike">
              <a:solidFill>
                <a:srgbClr val="5D5D5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>
  <p:cSld name="Section Titl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28" name="Google Shape;28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/>
          <p:nvPr>
            <p:ph idx="1" type="body"/>
          </p:nvPr>
        </p:nvSpPr>
        <p:spPr>
          <a:xfrm>
            <a:off x="3154363" y="3044825"/>
            <a:ext cx="5883275" cy="7683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4400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4400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4400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4400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Headline">
  <p:cSld name="Text with Headline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"/>
          <p:cNvSpPr/>
          <p:nvPr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2346325" y="3081338"/>
            <a:ext cx="6746875" cy="1631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None/>
              <a:defRPr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3" type="body"/>
          </p:nvPr>
        </p:nvSpPr>
        <p:spPr>
          <a:xfrm>
            <a:off x="2346325" y="2535238"/>
            <a:ext cx="6638925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2346325" y="6318042"/>
            <a:ext cx="350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9" name="Google Shape;39;p5"/>
          <p:cNvCxnSpPr/>
          <p:nvPr/>
        </p:nvCxnSpPr>
        <p:spPr>
          <a:xfrm>
            <a:off x="2384121" y="1615723"/>
            <a:ext cx="91773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-Column">
  <p:cSld name="Two-Colum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41" name="Google Shape;41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"/>
          <p:cNvSpPr/>
          <p:nvPr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2346325" y="2978150"/>
            <a:ext cx="4289425" cy="224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None/>
              <a:defRPr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5" name="Google Shape;45;p6"/>
          <p:cNvCxnSpPr/>
          <p:nvPr/>
        </p:nvCxnSpPr>
        <p:spPr>
          <a:xfrm flipH="1">
            <a:off x="6861569" y="2624443"/>
            <a:ext cx="36096" cy="260002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46" name="Google Shape;46;p6"/>
          <p:cNvSpPr txBox="1"/>
          <p:nvPr>
            <p:ph idx="2" type="body"/>
          </p:nvPr>
        </p:nvSpPr>
        <p:spPr>
          <a:xfrm>
            <a:off x="2347175" y="808938"/>
            <a:ext cx="588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3" type="body"/>
          </p:nvPr>
        </p:nvSpPr>
        <p:spPr>
          <a:xfrm>
            <a:off x="2346324" y="2535238"/>
            <a:ext cx="4288651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4" type="body"/>
          </p:nvPr>
        </p:nvSpPr>
        <p:spPr>
          <a:xfrm>
            <a:off x="7269053" y="2535238"/>
            <a:ext cx="4288651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None/>
              <a:defRPr b="1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5" type="body"/>
          </p:nvPr>
        </p:nvSpPr>
        <p:spPr>
          <a:xfrm>
            <a:off x="7272098" y="2974975"/>
            <a:ext cx="4289425" cy="224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None/>
              <a:defRPr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2347165" y="6318250"/>
            <a:ext cx="350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1" name="Google Shape;51;p6"/>
          <p:cNvCxnSpPr/>
          <p:nvPr/>
        </p:nvCxnSpPr>
        <p:spPr>
          <a:xfrm>
            <a:off x="2384121" y="1615723"/>
            <a:ext cx="91773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53" name="Google Shape;5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1152395" y="0"/>
            <a:ext cx="11039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2346544" y="2596953"/>
            <a:ext cx="3930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5400"/>
              <a:buFont typeface="Crimson Text"/>
              <a:buNone/>
            </a:pPr>
            <a:r>
              <a:rPr b="0" i="0" lang="en-US" sz="5400" u="none" cap="none" strike="noStrike">
                <a:solidFill>
                  <a:srgbClr val="A5A5A5"/>
                </a:solidFill>
                <a:latin typeface="Crimson Text"/>
                <a:ea typeface="Crimson Text"/>
                <a:cs typeface="Crimson Text"/>
                <a:sym typeface="Crimson Text"/>
              </a:rPr>
              <a:t>“</a:t>
            </a:r>
            <a:endParaRPr b="0" i="0" sz="5400" u="none" cap="none" strike="noStrike">
              <a:solidFill>
                <a:srgbClr val="A5A5A5"/>
              </a:solidFill>
              <a:latin typeface="Crimson Text"/>
              <a:ea typeface="Crimson Text"/>
              <a:cs typeface="Crimson Text"/>
              <a:sym typeface="Crimson Text"/>
            </a:endParaRPr>
          </a:p>
        </p:txBody>
      </p:sp>
      <p:sp>
        <p:nvSpPr>
          <p:cNvPr id="57" name="Google Shape;57;p7"/>
          <p:cNvSpPr/>
          <p:nvPr>
            <p:ph idx="2" type="pic"/>
          </p:nvPr>
        </p:nvSpPr>
        <p:spPr>
          <a:xfrm rot="429021">
            <a:off x="8715166" y="1582670"/>
            <a:ext cx="2665962" cy="4175125"/>
          </a:xfrm>
          <a:prstGeom prst="rect">
            <a:avLst/>
          </a:prstGeom>
          <a:noFill/>
          <a:ln>
            <a:noFill/>
          </a:ln>
        </p:spPr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2676100" y="5367415"/>
            <a:ext cx="4413250" cy="3698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 cap="none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3" type="body"/>
          </p:nvPr>
        </p:nvSpPr>
        <p:spPr>
          <a:xfrm>
            <a:off x="2676525" y="2779713"/>
            <a:ext cx="5286375" cy="221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400"/>
              <a:buNone/>
              <a:defRPr sz="2400">
                <a:solidFill>
                  <a:srgbClr val="5D5D5D"/>
                </a:solidFill>
              </a:defRPr>
            </a:lvl1pPr>
            <a:lvl2pPr indent="-381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Char char="•"/>
              <a:defRPr sz="2400">
                <a:solidFill>
                  <a:srgbClr val="828282"/>
                </a:solidFill>
              </a:defRPr>
            </a:lvl2pPr>
            <a:lvl3pPr indent="-381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Char char="•"/>
              <a:defRPr sz="2400">
                <a:solidFill>
                  <a:srgbClr val="828282"/>
                </a:solidFill>
              </a:defRPr>
            </a:lvl3pPr>
            <a:lvl4pPr indent="-381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Char char="•"/>
              <a:defRPr sz="2400">
                <a:solidFill>
                  <a:srgbClr val="828282"/>
                </a:solidFill>
              </a:defRPr>
            </a:lvl4pPr>
            <a:lvl5pPr indent="-381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28282"/>
              </a:buClr>
              <a:buSzPts val="2400"/>
              <a:buChar char="•"/>
              <a:defRPr sz="2400">
                <a:solidFill>
                  <a:srgbClr val="82828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4" type="body"/>
          </p:nvPr>
        </p:nvSpPr>
        <p:spPr>
          <a:xfrm>
            <a:off x="2378063" y="786763"/>
            <a:ext cx="588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2325685" y="6332948"/>
            <a:ext cx="350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2384121" y="1615723"/>
            <a:ext cx="91773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ed List">
  <p:cSld name="Bulleted Lis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4" name="Google Shape;6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8"/>
          <p:cNvSpPr txBox="1"/>
          <p:nvPr>
            <p:ph idx="12" type="sldNum"/>
          </p:nvPr>
        </p:nvSpPr>
        <p:spPr>
          <a:xfrm>
            <a:off x="2335568" y="6328495"/>
            <a:ext cx="350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 txBox="1"/>
          <p:nvPr>
            <p:ph idx="1" type="body"/>
          </p:nvPr>
        </p:nvSpPr>
        <p:spPr>
          <a:xfrm>
            <a:off x="2384125" y="794438"/>
            <a:ext cx="588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8"/>
          <p:cNvSpPr txBox="1"/>
          <p:nvPr>
            <p:ph idx="2" type="body"/>
          </p:nvPr>
        </p:nvSpPr>
        <p:spPr>
          <a:xfrm>
            <a:off x="2384125" y="2171238"/>
            <a:ext cx="6816600" cy="30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000"/>
              <a:buChar char="•"/>
              <a:defRPr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3" type="body"/>
          </p:nvPr>
        </p:nvSpPr>
        <p:spPr>
          <a:xfrm>
            <a:off x="2708275" y="6342063"/>
            <a:ext cx="5768163" cy="2762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200"/>
              <a:buNone/>
              <a:defRPr i="1" sz="12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1" name="Google Shape;71;p8"/>
          <p:cNvCxnSpPr/>
          <p:nvPr/>
        </p:nvCxnSpPr>
        <p:spPr>
          <a:xfrm>
            <a:off x="2384121" y="1615723"/>
            <a:ext cx="91773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l-Out">
  <p:cSld name="Call-Ou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73" name="Google Shape;73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/>
          <p:nvPr/>
        </p:nvSpPr>
        <p:spPr>
          <a:xfrm>
            <a:off x="1152395" y="0"/>
            <a:ext cx="1103960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9"/>
          <p:cNvCxnSpPr/>
          <p:nvPr/>
        </p:nvCxnSpPr>
        <p:spPr>
          <a:xfrm>
            <a:off x="2382685" y="3389704"/>
            <a:ext cx="9202993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7" name="Google Shape;77;p9"/>
          <p:cNvCxnSpPr/>
          <p:nvPr/>
        </p:nvCxnSpPr>
        <p:spPr>
          <a:xfrm>
            <a:off x="2382685" y="4675735"/>
            <a:ext cx="9202993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cxnSp>
        <p:nvCxnSpPr>
          <p:cNvPr id="78" name="Google Shape;78;p9"/>
          <p:cNvCxnSpPr/>
          <p:nvPr/>
        </p:nvCxnSpPr>
        <p:spPr>
          <a:xfrm>
            <a:off x="2382685" y="6017521"/>
            <a:ext cx="9202993" cy="0"/>
          </a:xfrm>
          <a:prstGeom prst="straightConnector1">
            <a:avLst/>
          </a:prstGeom>
          <a:noFill/>
          <a:ln cap="flat" cmpd="sng" w="19050">
            <a:solidFill>
              <a:srgbClr val="7F7F7F">
                <a:alpha val="20000"/>
              </a:srgbClr>
            </a:solidFill>
            <a:prstDash val="solid"/>
            <a:miter lim="8000"/>
            <a:headEnd len="sm" w="sm" type="none"/>
            <a:tailEnd len="sm" w="sm" type="none"/>
          </a:ln>
        </p:spPr>
      </p:cxnSp>
      <p:sp>
        <p:nvSpPr>
          <p:cNvPr id="79" name="Google Shape;79;p9"/>
          <p:cNvSpPr txBox="1"/>
          <p:nvPr>
            <p:ph idx="1" type="body"/>
          </p:nvPr>
        </p:nvSpPr>
        <p:spPr>
          <a:xfrm>
            <a:off x="2384125" y="867013"/>
            <a:ext cx="588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9"/>
          <p:cNvSpPr txBox="1"/>
          <p:nvPr>
            <p:ph idx="2" type="body"/>
          </p:nvPr>
        </p:nvSpPr>
        <p:spPr>
          <a:xfrm>
            <a:off x="2457450" y="2378670"/>
            <a:ext cx="15033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9"/>
          <p:cNvSpPr txBox="1"/>
          <p:nvPr>
            <p:ph idx="3" type="body"/>
          </p:nvPr>
        </p:nvSpPr>
        <p:spPr>
          <a:xfrm>
            <a:off x="4302125" y="2448025"/>
            <a:ext cx="68326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4" type="body"/>
          </p:nvPr>
        </p:nvSpPr>
        <p:spPr>
          <a:xfrm>
            <a:off x="2457450" y="3601170"/>
            <a:ext cx="15033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5" type="body"/>
          </p:nvPr>
        </p:nvSpPr>
        <p:spPr>
          <a:xfrm>
            <a:off x="4302125" y="3670525"/>
            <a:ext cx="68326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6" type="body"/>
          </p:nvPr>
        </p:nvSpPr>
        <p:spPr>
          <a:xfrm>
            <a:off x="2457450" y="4884025"/>
            <a:ext cx="1503363" cy="92333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spAutoFit/>
          </a:bodyPr>
          <a:lstStyle>
            <a:lvl1pPr indent="-2286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7" type="body"/>
          </p:nvPr>
        </p:nvSpPr>
        <p:spPr>
          <a:xfrm>
            <a:off x="4302125" y="4953380"/>
            <a:ext cx="6832600" cy="554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sz="18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9"/>
          <p:cNvSpPr txBox="1"/>
          <p:nvPr>
            <p:ph idx="12" type="sldNum"/>
          </p:nvPr>
        </p:nvSpPr>
        <p:spPr>
          <a:xfrm>
            <a:off x="2341697" y="6316472"/>
            <a:ext cx="350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7" name="Google Shape;87;p9"/>
          <p:cNvCxnSpPr/>
          <p:nvPr/>
        </p:nvCxnSpPr>
        <p:spPr>
          <a:xfrm>
            <a:off x="2384121" y="1615723"/>
            <a:ext cx="9177300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">
  <p:cSld name="Char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89" name="Google Shape;8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0"/>
          <p:cNvSpPr/>
          <p:nvPr/>
        </p:nvSpPr>
        <p:spPr>
          <a:xfrm>
            <a:off x="1152395" y="0"/>
            <a:ext cx="110397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0"/>
          <p:cNvSpPr txBox="1"/>
          <p:nvPr>
            <p:ph idx="12" type="sldNum"/>
          </p:nvPr>
        </p:nvSpPr>
        <p:spPr>
          <a:xfrm>
            <a:off x="2308225" y="6320927"/>
            <a:ext cx="350415" cy="33855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  <a:defRPr b="0" i="0" sz="1600" u="none" cap="none" strike="noStrike">
                <a:solidFill>
                  <a:srgbClr val="82828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2" name="Google Shape;9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84784" y="6375748"/>
            <a:ext cx="2877363" cy="25295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0"/>
          <p:cNvSpPr/>
          <p:nvPr>
            <p:ph idx="2" type="chart"/>
          </p:nvPr>
        </p:nvSpPr>
        <p:spPr>
          <a:xfrm>
            <a:off x="2308225" y="2682875"/>
            <a:ext cx="7102475" cy="3189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lvl="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lvl="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lvl="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lvl="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cxnSp>
        <p:nvCxnSpPr>
          <p:cNvPr id="94" name="Google Shape;94;p10"/>
          <p:cNvCxnSpPr/>
          <p:nvPr/>
        </p:nvCxnSpPr>
        <p:spPr>
          <a:xfrm>
            <a:off x="2384121" y="1615723"/>
            <a:ext cx="9177402" cy="0"/>
          </a:xfrm>
          <a:prstGeom prst="straightConnector1">
            <a:avLst/>
          </a:prstGeom>
          <a:noFill/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95" name="Google Shape;9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04639" y="2683253"/>
            <a:ext cx="4782721" cy="318848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0"/>
          <p:cNvSpPr txBox="1"/>
          <p:nvPr>
            <p:ph idx="1" type="body"/>
          </p:nvPr>
        </p:nvSpPr>
        <p:spPr>
          <a:xfrm>
            <a:off x="2384125" y="780363"/>
            <a:ext cx="5883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3600"/>
              <a:buNone/>
              <a:defRPr sz="3600">
                <a:solidFill>
                  <a:srgbClr val="5D5D5D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idx="3" type="body"/>
          </p:nvPr>
        </p:nvSpPr>
        <p:spPr>
          <a:xfrm>
            <a:off x="2308225" y="2179638"/>
            <a:ext cx="6676559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1800"/>
              <a:buNone/>
              <a:defRPr b="1" sz="1800">
                <a:solidFill>
                  <a:srgbClr val="5D5D5D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6"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3600"/>
              <a:buFont typeface="Open Sans Light"/>
              <a:buNone/>
              <a:defRPr b="0" i="0" sz="36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D5D5D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1" i="0" sz="2800" u="none" cap="none" strike="noStrike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11073918" y="6400413"/>
            <a:ext cx="27988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b="0" i="0" sz="1200" u="none" cap="none" strike="noStrik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icture 6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4972833" y="0"/>
            <a:ext cx="7219200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04543" y="2556221"/>
            <a:ext cx="2078103" cy="131967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15.pn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3.png"/><Relationship Id="rId8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4zRq2jj7vi5CWhY_AoJ07ixuxIfTAhwK/view" TargetMode="External"/><Relationship Id="rId4" Type="http://schemas.openxmlformats.org/officeDocument/2006/relationships/image" Target="../media/image2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21.png"/><Relationship Id="rId5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2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oBu0vGQbh-f2Zif4sd3NwMuZd934EqQU/view" TargetMode="External"/><Relationship Id="rId4" Type="http://schemas.openxmlformats.org/officeDocument/2006/relationships/image" Target="../media/image2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3.png"/><Relationship Id="rId6" Type="http://schemas.openxmlformats.org/officeDocument/2006/relationships/image" Target="../media/image2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Cza5tI3DdTG21t-9E11lOtL-7xbrd0C8/view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s_aWpBhakbvQb2kl7fQc0y-of0OKJ74D/view" TargetMode="Externa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/>
          <p:nvPr>
            <p:ph idx="1" type="body"/>
          </p:nvPr>
        </p:nvSpPr>
        <p:spPr>
          <a:xfrm>
            <a:off x="5732475" y="2284425"/>
            <a:ext cx="63273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250"/>
              <a:buNone/>
            </a:pPr>
            <a:r>
              <a:rPr lang="en-US" sz="2750"/>
              <a:t>Accelerating Search-Based Planning for Multi-Robot Manipulation by Leveraging Online-Generated Experiences</a:t>
            </a:r>
            <a:endParaRPr sz="275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5D5D5D"/>
              </a:buClr>
              <a:buSzPts val="2250"/>
              <a:buNone/>
            </a:pPr>
            <a:r>
              <a:t/>
            </a:r>
            <a:endParaRPr sz="2750"/>
          </a:p>
        </p:txBody>
      </p:sp>
      <p:sp>
        <p:nvSpPr>
          <p:cNvPr id="105" name="Google Shape;105;p12"/>
          <p:cNvSpPr txBox="1"/>
          <p:nvPr>
            <p:ph idx="2" type="body"/>
          </p:nvPr>
        </p:nvSpPr>
        <p:spPr>
          <a:xfrm>
            <a:off x="5788025" y="4026802"/>
            <a:ext cx="3270300" cy="3381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/>
              <a:t>Team:</a:t>
            </a:r>
            <a:endParaRPr sz="1800"/>
          </a:p>
        </p:txBody>
      </p:sp>
      <p:sp>
        <p:nvSpPr>
          <p:cNvPr id="106" name="Google Shape;106;p12"/>
          <p:cNvSpPr txBox="1"/>
          <p:nvPr>
            <p:ph idx="3" type="body"/>
          </p:nvPr>
        </p:nvSpPr>
        <p:spPr>
          <a:xfrm>
            <a:off x="5781891" y="4336934"/>
            <a:ext cx="5926200" cy="646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Bhaswanth Ayapilla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Anirudh Srihari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Oliver Berton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Nikhil Sobanbabu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Kailash Jagadeesh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1653" y="5108953"/>
            <a:ext cx="2491306" cy="7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1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1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ECBS</a:t>
            </a:r>
            <a:endParaRPr/>
          </a:p>
        </p:txBody>
      </p:sp>
      <p:pic>
        <p:nvPicPr>
          <p:cNvPr id="179" name="Google Shape;17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4902" y="2072035"/>
            <a:ext cx="3381100" cy="7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54229" y="4500939"/>
            <a:ext cx="2483543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0390" y="3151739"/>
            <a:ext cx="4488650" cy="4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8176" y="2720271"/>
            <a:ext cx="701600" cy="38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" name="Google Shape;183;p21"/>
          <p:cNvCxnSpPr/>
          <p:nvPr/>
        </p:nvCxnSpPr>
        <p:spPr>
          <a:xfrm>
            <a:off x="6330984" y="3852228"/>
            <a:ext cx="336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84" name="Google Shape;184;p2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4000" y="5203750"/>
            <a:ext cx="3217549" cy="6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1"/>
          <p:cNvSpPr txBox="1"/>
          <p:nvPr>
            <p:ph idx="2" type="body"/>
          </p:nvPr>
        </p:nvSpPr>
        <p:spPr>
          <a:xfrm>
            <a:off x="2346325" y="1760291"/>
            <a:ext cx="9180600" cy="44817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High-Level Focal Search:</a:t>
            </a:r>
            <a:endParaRPr sz="1700"/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Primary Cost</a:t>
            </a:r>
            <a:r>
              <a:rPr lang="en-US" sz="1700"/>
              <a:t>:</a:t>
            </a:r>
            <a:endParaRPr sz="1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700"/>
              <a:t>where              lower bound returned by LL planner.</a:t>
            </a:r>
            <a:endParaRPr sz="1700"/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Primary cost is used to build the focal set: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HL Search expands nodes from focal set in order of secondary heuristic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Conflict resolution: add constraint c        replan only for agent i(c)</a:t>
            </a:r>
            <a:endParaRPr sz="1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Low-Level Search: Weighted A* 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Weighted A* priority: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Returns: </a:t>
            </a:r>
            <a:r>
              <a:rPr lang="en-US" sz="1700"/>
              <a:t>LL cost lower bound returned:</a:t>
            </a:r>
            <a:endParaRPr sz="1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No experience reuse</a:t>
            </a:r>
            <a:r>
              <a:rPr lang="en-US" sz="1700"/>
              <a:t> in ECBS (this is the key difference vs xECBS).</a:t>
            </a:r>
            <a:endParaRPr sz="1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2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1" name="Google Shape;191;p22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ECBS</a:t>
            </a:r>
            <a:endParaRPr/>
          </a:p>
        </p:txBody>
      </p:sp>
      <p:pic>
        <p:nvPicPr>
          <p:cNvPr id="192" name="Google Shape;192;p22" title="ecbs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78350" y="1668663"/>
            <a:ext cx="5766424" cy="507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3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3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xECBS</a:t>
            </a:r>
            <a:endParaRPr/>
          </a:p>
        </p:txBody>
      </p:sp>
      <p:pic>
        <p:nvPicPr>
          <p:cNvPr id="199" name="Google Shape;19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97315" y="2101798"/>
            <a:ext cx="4488650" cy="49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1925" y="2725833"/>
            <a:ext cx="1158825" cy="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86625" y="4736900"/>
            <a:ext cx="9618950" cy="19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3"/>
          <p:cNvSpPr txBox="1"/>
          <p:nvPr/>
        </p:nvSpPr>
        <p:spPr>
          <a:xfrm>
            <a:off x="1980575" y="6464925"/>
            <a:ext cx="93534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5D5D5D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Figure from Shaoul et al 2024</a:t>
            </a:r>
            <a:endParaRPr sz="1600">
              <a:solidFill>
                <a:srgbClr val="5D5D5D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3" name="Google Shape;203;p23"/>
          <p:cNvSpPr txBox="1"/>
          <p:nvPr>
            <p:ph idx="2" type="body"/>
          </p:nvPr>
        </p:nvSpPr>
        <p:spPr>
          <a:xfrm>
            <a:off x="2384125" y="1694684"/>
            <a:ext cx="9180600" cy="4293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High-Level Focal Search: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Similar to ECBS high-level search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Build FOCAL set using criterion: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US" sz="1700"/>
              <a:t>Expand path from focal set with </a:t>
            </a:r>
            <a:r>
              <a:rPr lang="en-US" sz="1700"/>
              <a:t>closest</a:t>
            </a:r>
            <a:r>
              <a:rPr lang="en-US" sz="1700"/>
              <a:t> secondary heuristic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When expanding: cache copy of previously computed path                      as </a:t>
            </a:r>
            <a:r>
              <a:rPr i="1" lang="en-US" sz="1700"/>
              <a:t>experience</a:t>
            </a:r>
            <a:r>
              <a:rPr b="1" i="1" lang="en-US" sz="170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700"/>
              <a:t>and pass into lower level planner</a:t>
            </a:r>
            <a:endParaRPr sz="1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Low-Level Search: xWA* 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When expanding states: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If state belongs to experience path: add as much of the experience as possible to the open list</a:t>
            </a:r>
            <a:r>
              <a:rPr lang="en-US" sz="1700"/>
              <a:t>. Add </a:t>
            </a:r>
            <a:r>
              <a:rPr lang="en-US" sz="1700"/>
              <a:t>consecutive states into open until termination criterion (i.e. constraint) is met</a:t>
            </a:r>
            <a:endParaRPr sz="17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9783" y="2136260"/>
            <a:ext cx="3381100" cy="7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3416" y="4491489"/>
            <a:ext cx="2483543" cy="64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8324" y="3275126"/>
            <a:ext cx="4488650" cy="4979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4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2" name="Google Shape;212;p24"/>
          <p:cNvSpPr txBox="1"/>
          <p:nvPr>
            <p:ph idx="2" type="body"/>
          </p:nvPr>
        </p:nvSpPr>
        <p:spPr>
          <a:xfrm>
            <a:off x="2346325" y="1798450"/>
            <a:ext cx="9180600" cy="4293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Open Sans"/>
                <a:ea typeface="Open Sans"/>
                <a:cs typeface="Open Sans"/>
                <a:sym typeface="Open Sans"/>
              </a:rPr>
              <a:t>High-Level Focal Search: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HL priority:</a:t>
            </a:r>
            <a:endParaRPr sz="1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700"/>
              <a:t>where              lower bound returned by LL planner.</a:t>
            </a:r>
            <a:endParaRPr sz="1700"/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Focal condition: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Conflict resolution: add constraint c        replan only for agent i(c)</a:t>
            </a:r>
            <a:endParaRPr sz="1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 sz="1700"/>
              <a:t>Low-Level Search</a:t>
            </a:r>
            <a:r>
              <a:rPr lang="en-US" sz="1700"/>
              <a:t>          </a:t>
            </a:r>
            <a:r>
              <a:rPr lang="en-US" sz="1700"/>
              <a:t>Weighted A* </a:t>
            </a:r>
            <a:endParaRPr sz="1700"/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Weighted A* priority: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FOCAL selection: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Inject experience path 			    into OPEN whenever expanded node lies on   </a:t>
            </a:r>
            <a:endParaRPr sz="1700"/>
          </a:p>
        </p:txBody>
      </p:sp>
      <p:sp>
        <p:nvSpPr>
          <p:cNvPr id="213" name="Google Shape;213;p24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xECBS</a:t>
            </a:r>
            <a:endParaRPr/>
          </a:p>
        </p:txBody>
      </p:sp>
      <p:pic>
        <p:nvPicPr>
          <p:cNvPr id="214" name="Google Shape;214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59526" y="2805171"/>
            <a:ext cx="701600" cy="385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Google Shape;215;p24"/>
          <p:cNvCxnSpPr/>
          <p:nvPr/>
        </p:nvCxnSpPr>
        <p:spPr>
          <a:xfrm>
            <a:off x="6340409" y="3795628"/>
            <a:ext cx="336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cxnSp>
        <p:nvCxnSpPr>
          <p:cNvPr id="216" name="Google Shape;216;p24"/>
          <p:cNvCxnSpPr/>
          <p:nvPr/>
        </p:nvCxnSpPr>
        <p:spPr>
          <a:xfrm>
            <a:off x="4172303" y="4301699"/>
            <a:ext cx="3363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217" name="Google Shape;217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1875" y="4916950"/>
            <a:ext cx="1924432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17687" y="5190224"/>
            <a:ext cx="1158825" cy="29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564500" y="5146328"/>
            <a:ext cx="311961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5" name="Google Shape;225;p25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xECBS</a:t>
            </a:r>
            <a:endParaRPr/>
          </a:p>
        </p:txBody>
      </p:sp>
      <p:sp>
        <p:nvSpPr>
          <p:cNvPr id="226" name="Google Shape;226;p25"/>
          <p:cNvSpPr txBox="1"/>
          <p:nvPr>
            <p:ph idx="1" type="body"/>
          </p:nvPr>
        </p:nvSpPr>
        <p:spPr>
          <a:xfrm>
            <a:off x="4209050" y="1627113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Live - Demo</a:t>
            </a:r>
            <a:endParaRPr/>
          </a:p>
        </p:txBody>
      </p:sp>
      <p:pic>
        <p:nvPicPr>
          <p:cNvPr id="227" name="Google Shape;227;p25" title="Screencast_20251203_01055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550" y="2423738"/>
            <a:ext cx="7488552" cy="4233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idx="1" type="body"/>
          </p:nvPr>
        </p:nvSpPr>
        <p:spPr>
          <a:xfrm>
            <a:off x="3154363" y="3044825"/>
            <a:ext cx="5883300" cy="7683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Results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Metrics</a:t>
            </a:r>
            <a:endParaRPr/>
          </a:p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39" name="Google Shape;239;p27"/>
          <p:cNvGraphicFramePr/>
          <p:nvPr/>
        </p:nvGraphicFramePr>
        <p:xfrm>
          <a:off x="1703000" y="21052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{08AF03DB-1496-4371-8F90-4895F1478CDA}</a:tableStyleId>
              </a:tblPr>
              <a:tblGrid>
                <a:gridCol w="1400950"/>
                <a:gridCol w="1375075"/>
                <a:gridCol w="1893025"/>
                <a:gridCol w="149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Planner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Success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Planning Time (sec)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xECBS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9/20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18.43+-15.48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2497+-404.51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11/20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34.15+-36.34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2417.01+-405.61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8/20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21.02 +-16.72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2402.87+-328.91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RRT-Connect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2/20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60.85+-34.59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40" name="Google Shape;240;p27"/>
          <p:cNvGraphicFramePr/>
          <p:nvPr/>
        </p:nvGraphicFramePr>
        <p:xfrm>
          <a:off x="1703000" y="43838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{08AF03DB-1496-4371-8F90-4895F1478CDA}</a:tableStyleId>
              </a:tblPr>
              <a:tblGrid>
                <a:gridCol w="1300825"/>
                <a:gridCol w="1276800"/>
                <a:gridCol w="1797775"/>
                <a:gridCol w="1789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Planner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Success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Planning Time (sec)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xECBS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136.81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2148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462.79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2176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No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RRT-Connect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No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41" name="Google Shape;241;p27"/>
          <p:cNvSpPr txBox="1"/>
          <p:nvPr>
            <p:ph idx="3" type="body"/>
          </p:nvPr>
        </p:nvSpPr>
        <p:spPr>
          <a:xfrm>
            <a:off x="1702990" y="4014184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500"/>
              <a:t>Scene 2 - 8 arms:</a:t>
            </a:r>
            <a:endParaRPr sz="1500"/>
          </a:p>
        </p:txBody>
      </p:sp>
      <p:sp>
        <p:nvSpPr>
          <p:cNvPr id="242" name="Google Shape;242;p27"/>
          <p:cNvSpPr txBox="1"/>
          <p:nvPr>
            <p:ph idx="3" type="body"/>
          </p:nvPr>
        </p:nvSpPr>
        <p:spPr>
          <a:xfrm>
            <a:off x="1702990" y="1705001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500"/>
              <a:t>Scene 1 -  Random Configs:</a:t>
            </a:r>
            <a:endParaRPr sz="1500"/>
          </a:p>
        </p:txBody>
      </p:sp>
      <p:pic>
        <p:nvPicPr>
          <p:cNvPr id="243" name="Google Shape;243;p27"/>
          <p:cNvPicPr preferRelativeResize="0"/>
          <p:nvPr/>
        </p:nvPicPr>
        <p:blipFill rotWithShape="1">
          <a:blip r:embed="rId3">
            <a:alphaModFix/>
          </a:blip>
          <a:srcRect b="8833" l="4965" r="4749" t="0"/>
          <a:stretch/>
        </p:blipFill>
        <p:spPr>
          <a:xfrm>
            <a:off x="8435700" y="1476695"/>
            <a:ext cx="2870400" cy="244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7500" y="4080625"/>
            <a:ext cx="1934308" cy="27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8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Metrics</a:t>
            </a:r>
            <a:endParaRPr/>
          </a:p>
        </p:txBody>
      </p:sp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251" name="Google Shape;251;p28"/>
          <p:cNvGraphicFramePr/>
          <p:nvPr/>
        </p:nvGraphicFramePr>
        <p:xfrm>
          <a:off x="1703000" y="210520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{08AF03DB-1496-4371-8F90-4895F1478CDA}</a:tableStyleId>
              </a:tblPr>
              <a:tblGrid>
                <a:gridCol w="1400950"/>
                <a:gridCol w="1375075"/>
                <a:gridCol w="1893025"/>
                <a:gridCol w="1495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Planner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Success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Planning Time (sec)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xECBS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12.935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1109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18.182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1091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26.94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1109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RRT-Connect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No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252" name="Google Shape;252;p28"/>
          <p:cNvGraphicFramePr/>
          <p:nvPr/>
        </p:nvGraphicFramePr>
        <p:xfrm>
          <a:off x="1703000" y="43838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{08AF03DB-1496-4371-8F90-4895F1478CDA}</a:tableStyleId>
              </a:tblPr>
              <a:tblGrid>
                <a:gridCol w="1300825"/>
                <a:gridCol w="1276800"/>
                <a:gridCol w="1797775"/>
                <a:gridCol w="17891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Planner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Success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Planning Time (sec)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Cost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xECBS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300">
                          <a:solidFill>
                            <a:srgbClr val="5D5D5D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10.81</a:t>
                      </a:r>
                      <a:endParaRPr b="1" sz="1300">
                        <a:solidFill>
                          <a:srgbClr val="5D5D5D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1288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ECBS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Yes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21.94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1285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CBS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No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21.67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1290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RRT-Connect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No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300">
                          <a:solidFill>
                            <a:srgbClr val="5D5D5D"/>
                          </a:solidFill>
                          <a:latin typeface="Open Sans Light"/>
                          <a:ea typeface="Open Sans Light"/>
                          <a:cs typeface="Open Sans Light"/>
                          <a:sym typeface="Open Sans Light"/>
                        </a:rPr>
                        <a:t>N/A</a:t>
                      </a:r>
                      <a:endParaRPr sz="1300">
                        <a:solidFill>
                          <a:srgbClr val="5D5D5D"/>
                        </a:solidFill>
                        <a:latin typeface="Open Sans Light"/>
                        <a:ea typeface="Open Sans Light"/>
                        <a:cs typeface="Open Sans Light"/>
                        <a:sym typeface="Open Sans Ligh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53" name="Google Shape;253;p28"/>
          <p:cNvSpPr txBox="1"/>
          <p:nvPr>
            <p:ph idx="3" type="body"/>
          </p:nvPr>
        </p:nvSpPr>
        <p:spPr>
          <a:xfrm>
            <a:off x="1702990" y="4014184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500"/>
              <a:t>Scene 4 - 4 arms criss cross:</a:t>
            </a:r>
            <a:endParaRPr sz="1500"/>
          </a:p>
        </p:txBody>
      </p:sp>
      <p:sp>
        <p:nvSpPr>
          <p:cNvPr id="254" name="Google Shape;254;p28"/>
          <p:cNvSpPr txBox="1"/>
          <p:nvPr>
            <p:ph idx="3" type="body"/>
          </p:nvPr>
        </p:nvSpPr>
        <p:spPr>
          <a:xfrm>
            <a:off x="1702990" y="1705001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1500"/>
              <a:t>Scene 3 -  4 arms:</a:t>
            </a:r>
            <a:endParaRPr sz="1500"/>
          </a:p>
        </p:txBody>
      </p:sp>
      <p:pic>
        <p:nvPicPr>
          <p:cNvPr id="255" name="Google Shape;255;p28"/>
          <p:cNvPicPr preferRelativeResize="0"/>
          <p:nvPr/>
        </p:nvPicPr>
        <p:blipFill rotWithShape="1">
          <a:blip r:embed="rId3">
            <a:alphaModFix/>
          </a:blip>
          <a:srcRect b="0" l="12428" r="31611" t="0"/>
          <a:stretch/>
        </p:blipFill>
        <p:spPr>
          <a:xfrm>
            <a:off x="8861188" y="4139550"/>
            <a:ext cx="1876475" cy="27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 rotWithShape="1">
          <a:blip r:embed="rId4">
            <a:alphaModFix/>
          </a:blip>
          <a:srcRect b="0" l="17087" r="23228" t="0"/>
          <a:stretch/>
        </p:blipFill>
        <p:spPr>
          <a:xfrm>
            <a:off x="8861200" y="1373675"/>
            <a:ext cx="1876475" cy="2604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/>
          <p:nvPr/>
        </p:nvSpPr>
        <p:spPr>
          <a:xfrm>
            <a:off x="1219200" y="1769225"/>
            <a:ext cx="10731600" cy="32601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2" name="Google Shape;262;p29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3" name="Google Shape;263;p29"/>
          <p:cNvPicPr preferRelativeResize="0"/>
          <p:nvPr/>
        </p:nvPicPr>
        <p:blipFill rotWithShape="1">
          <a:blip r:embed="rId3">
            <a:alphaModFix/>
          </a:blip>
          <a:srcRect b="8833" l="14464" r="16427" t="0"/>
          <a:stretch/>
        </p:blipFill>
        <p:spPr>
          <a:xfrm>
            <a:off x="1719050" y="2097225"/>
            <a:ext cx="1876475" cy="260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9"/>
          <p:cNvPicPr preferRelativeResize="0"/>
          <p:nvPr/>
        </p:nvPicPr>
        <p:blipFill rotWithShape="1">
          <a:blip r:embed="rId4">
            <a:alphaModFix/>
          </a:blip>
          <a:srcRect b="0" l="17087" r="23228" t="0"/>
          <a:stretch/>
        </p:blipFill>
        <p:spPr>
          <a:xfrm>
            <a:off x="4306863" y="2097225"/>
            <a:ext cx="1876475" cy="2604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9"/>
          <p:cNvPicPr preferRelativeResize="0"/>
          <p:nvPr/>
        </p:nvPicPr>
        <p:blipFill rotWithShape="1">
          <a:blip r:embed="rId5">
            <a:alphaModFix/>
          </a:blip>
          <a:srcRect b="0" l="12428" r="31611" t="6244"/>
          <a:stretch/>
        </p:blipFill>
        <p:spPr>
          <a:xfrm>
            <a:off x="6894675" y="2097237"/>
            <a:ext cx="1876475" cy="260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2500" y="2097238"/>
            <a:ext cx="1934300" cy="2604051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29"/>
          <p:cNvSpPr txBox="1"/>
          <p:nvPr/>
        </p:nvSpPr>
        <p:spPr>
          <a:xfrm>
            <a:off x="1719050" y="2097225"/>
            <a:ext cx="55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(a)</a:t>
            </a:r>
            <a:endParaRPr b="1" sz="20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29"/>
          <p:cNvSpPr txBox="1"/>
          <p:nvPr/>
        </p:nvSpPr>
        <p:spPr>
          <a:xfrm>
            <a:off x="4306863" y="2097225"/>
            <a:ext cx="55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(b)</a:t>
            </a:r>
            <a:endParaRPr b="1" sz="20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6894675" y="2097225"/>
            <a:ext cx="55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(c)</a:t>
            </a:r>
            <a:endParaRPr b="1" sz="20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0" name="Google Shape;270;p29"/>
          <p:cNvSpPr txBox="1"/>
          <p:nvPr/>
        </p:nvSpPr>
        <p:spPr>
          <a:xfrm>
            <a:off x="9482500" y="2097225"/>
            <a:ext cx="554400" cy="4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FF00"/>
                </a:solidFill>
                <a:latin typeface="Open Sans"/>
                <a:ea typeface="Open Sans"/>
                <a:cs typeface="Open Sans"/>
                <a:sym typeface="Open Sans"/>
              </a:rPr>
              <a:t>(d)</a:t>
            </a:r>
            <a:endParaRPr b="1" sz="2000">
              <a:solidFill>
                <a:srgbClr val="FFFF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>
            <p:ph idx="1" type="body"/>
          </p:nvPr>
        </p:nvSpPr>
        <p:spPr>
          <a:xfrm>
            <a:off x="3154363" y="3044825"/>
            <a:ext cx="5883300" cy="7683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/>
          <p:nvPr>
            <p:ph idx="1" type="body"/>
          </p:nvPr>
        </p:nvSpPr>
        <p:spPr>
          <a:xfrm>
            <a:off x="3154363" y="3044825"/>
            <a:ext cx="5883300" cy="7683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1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Conclusion</a:t>
            </a:r>
            <a:endParaRPr/>
          </a:p>
        </p:txBody>
      </p:sp>
      <p:sp>
        <p:nvSpPr>
          <p:cNvPr id="281" name="Google Shape;281;p31"/>
          <p:cNvSpPr txBox="1"/>
          <p:nvPr>
            <p:ph idx="2" type="body"/>
          </p:nvPr>
        </p:nvSpPr>
        <p:spPr>
          <a:xfrm>
            <a:off x="2346325" y="2503380"/>
            <a:ext cx="8393700" cy="3071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Our benchmarking in MuJoCo highlights the clear performance gap between classical planners (RRT-Connect) and conflict-based planners.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Experience-accelerated approach (xECBS) consistently offers the best balance of speed, solution quality, and robustness in multi-arm environments.</a:t>
            </a:r>
            <a:endParaRPr/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➢"/>
            </a:pPr>
            <a:r>
              <a:rPr lang="en-US"/>
              <a:t>These results reinforce that experience reuse is a key direction for scalable, real-world multi-robot motion planning</a:t>
            </a:r>
            <a: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br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300"/>
          </a:p>
        </p:txBody>
      </p:sp>
      <p:sp>
        <p:nvSpPr>
          <p:cNvPr id="282" name="Google Shape;282;p31"/>
          <p:cNvSpPr txBox="1"/>
          <p:nvPr>
            <p:ph idx="3" type="body"/>
          </p:nvPr>
        </p:nvSpPr>
        <p:spPr>
          <a:xfrm>
            <a:off x="2346325" y="1957268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/>
              <a:t>Project Takeaways:</a:t>
            </a:r>
            <a:endParaRPr/>
          </a:p>
        </p:txBody>
      </p:sp>
      <p:sp>
        <p:nvSpPr>
          <p:cNvPr id="283" name="Google Shape;283;p31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3154363" y="3044825"/>
            <a:ext cx="5883300" cy="7683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4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Motivation</a:t>
            </a:r>
            <a:endParaRPr/>
          </a:p>
        </p:txBody>
      </p:sp>
      <p:sp>
        <p:nvSpPr>
          <p:cNvPr id="117" name="Google Shape;117;p14"/>
          <p:cNvSpPr txBox="1"/>
          <p:nvPr>
            <p:ph idx="2" type="body"/>
          </p:nvPr>
        </p:nvSpPr>
        <p:spPr>
          <a:xfrm>
            <a:off x="2384125" y="2037551"/>
            <a:ext cx="9316500" cy="2361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Multi-arm robotic manipulation enables collaborative tasks, but requires collision-free, coordinated motion planning in high-dimensional joint spaces.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Classical planners (RRT-Connect, PRM) struggle in tightly constrained, multi-robot setups, often failing to find valid solutions.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-US" sz="1700"/>
              <a:t>CBS-based planners (CBS, ECBS) provide conflict-resolution and theoretical guarantees, but suffer from slow performance due to repeated low-level replanning.</a:t>
            </a:r>
            <a:endParaRPr sz="1700"/>
          </a:p>
        </p:txBody>
      </p:sp>
      <p:sp>
        <p:nvSpPr>
          <p:cNvPr id="118" name="Google Shape;118;p14"/>
          <p:cNvSpPr txBox="1"/>
          <p:nvPr>
            <p:ph idx="3" type="body"/>
          </p:nvPr>
        </p:nvSpPr>
        <p:spPr>
          <a:xfrm>
            <a:off x="2346325" y="1664844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/>
              <a:t>Problem:</a:t>
            </a:r>
            <a:endParaRPr/>
          </a:p>
        </p:txBody>
      </p: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4"/>
          <p:cNvSpPr txBox="1"/>
          <p:nvPr>
            <p:ph idx="2" type="body"/>
          </p:nvPr>
        </p:nvSpPr>
        <p:spPr>
          <a:xfrm>
            <a:off x="2332367" y="4156776"/>
            <a:ext cx="9316500" cy="2361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/>
              <a:t>Implement and benchmark RRT-Connect, CBS, ECBS, and xECBS in MuJoCo to analyze their:</a:t>
            </a:r>
            <a:endParaRPr sz="1700"/>
          </a:p>
          <a:p>
            <a:pPr indent="-336550" lvl="0" marL="457200" rtl="0" algn="l">
              <a:spcBef>
                <a:spcPts val="2000"/>
              </a:spcBef>
              <a:spcAft>
                <a:spcPts val="0"/>
              </a:spcAft>
              <a:buSzPts val="1700"/>
              <a:buChar char="➢"/>
            </a:pPr>
            <a:r>
              <a:rPr lang="en-US" sz="1700"/>
              <a:t>Planning efficiency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-US" sz="1700"/>
              <a:t>Collision handling ability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-US" sz="1700"/>
              <a:t>Path quality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➢"/>
            </a:pPr>
            <a:r>
              <a:rPr lang="en-US" sz="1700"/>
              <a:t>Scalability with number of manipulators</a:t>
            </a:r>
            <a:endParaRPr sz="1700"/>
          </a:p>
        </p:txBody>
      </p:sp>
      <p:sp>
        <p:nvSpPr>
          <p:cNvPr id="121" name="Google Shape;121;p14"/>
          <p:cNvSpPr txBox="1"/>
          <p:nvPr>
            <p:ph idx="3" type="body"/>
          </p:nvPr>
        </p:nvSpPr>
        <p:spPr>
          <a:xfrm>
            <a:off x="2323740" y="3791086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/>
              <a:t>Project Goal: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5"/>
          <p:cNvSpPr txBox="1"/>
          <p:nvPr>
            <p:ph idx="1" type="body"/>
          </p:nvPr>
        </p:nvSpPr>
        <p:spPr>
          <a:xfrm>
            <a:off x="3154363" y="3044825"/>
            <a:ext cx="5883300" cy="7683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Approach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The Scene</a:t>
            </a:r>
            <a:endParaRPr/>
          </a:p>
        </p:txBody>
      </p:sp>
      <p:sp>
        <p:nvSpPr>
          <p:cNvPr id="133" name="Google Shape;133;p16"/>
          <p:cNvSpPr txBox="1"/>
          <p:nvPr>
            <p:ph idx="2" type="body"/>
          </p:nvPr>
        </p:nvSpPr>
        <p:spPr>
          <a:xfrm>
            <a:off x="2346325" y="3081338"/>
            <a:ext cx="6747000" cy="1632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6"/>
          <p:cNvSpPr txBox="1"/>
          <p:nvPr>
            <p:ph idx="3" type="body"/>
          </p:nvPr>
        </p:nvSpPr>
        <p:spPr>
          <a:xfrm>
            <a:off x="2346325" y="2535238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35" name="Google Shape;135;p16"/>
          <p:cNvPicPr preferRelativeResize="0"/>
          <p:nvPr/>
        </p:nvPicPr>
        <p:blipFill rotWithShape="1">
          <a:blip r:embed="rId3">
            <a:alphaModFix/>
          </a:blip>
          <a:srcRect b="0" l="17087" r="23228" t="0"/>
          <a:stretch/>
        </p:blipFill>
        <p:spPr>
          <a:xfrm>
            <a:off x="1447325" y="2234612"/>
            <a:ext cx="2027950" cy="281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6"/>
          <p:cNvPicPr preferRelativeResize="0"/>
          <p:nvPr/>
        </p:nvPicPr>
        <p:blipFill rotWithShape="1">
          <a:blip r:embed="rId4">
            <a:alphaModFix/>
          </a:blip>
          <a:srcRect b="0" l="12428" r="31611" t="0"/>
          <a:stretch/>
        </p:blipFill>
        <p:spPr>
          <a:xfrm>
            <a:off x="3954925" y="2253050"/>
            <a:ext cx="1876475" cy="27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5750" y="2253050"/>
            <a:ext cx="3121475" cy="277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763775" y="2253050"/>
            <a:ext cx="1934308" cy="2777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/>
          <p:nvPr>
            <p:ph idx="12" type="sldNum"/>
          </p:nvPr>
        </p:nvSpPr>
        <p:spPr>
          <a:xfrm>
            <a:off x="2346325" y="6257657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828282"/>
              </a:buClr>
              <a:buSzPts val="1600"/>
              <a:buFont typeface="Open Sans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7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Math Definition</a:t>
            </a:r>
            <a:endParaRPr/>
          </a:p>
        </p:txBody>
      </p:sp>
      <p:sp>
        <p:nvSpPr>
          <p:cNvPr id="145" name="Google Shape;145;p17"/>
          <p:cNvSpPr txBox="1"/>
          <p:nvPr>
            <p:ph idx="2" type="body"/>
          </p:nvPr>
        </p:nvSpPr>
        <p:spPr>
          <a:xfrm>
            <a:off x="2346325" y="2356751"/>
            <a:ext cx="6747000" cy="40803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Robots:</a:t>
            </a:r>
            <a:r>
              <a:rPr lang="en-US"/>
              <a:t> n manipulators, configuration spaces 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Composite space: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5600" lvl="0" marL="457200" rtl="0" algn="l">
              <a:spcBef>
                <a:spcPts val="2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Goal: find collision-free joint path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minimizing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11400" y="3042251"/>
            <a:ext cx="6081918" cy="52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0125" y="4120544"/>
            <a:ext cx="6081918" cy="525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34512" y="2356754"/>
            <a:ext cx="967925" cy="4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85672" y="5124144"/>
            <a:ext cx="2996600" cy="9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>
            <p:ph idx="3" type="body"/>
          </p:nvPr>
        </p:nvSpPr>
        <p:spPr>
          <a:xfrm>
            <a:off x="2346325" y="1811493"/>
            <a:ext cx="6639000" cy="400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US" sz="2100"/>
              <a:t>Problem Setup:</a:t>
            </a:r>
            <a:endParaRPr sz="2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18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RRT-Connect</a:t>
            </a:r>
            <a:endParaRPr/>
          </a:p>
        </p:txBody>
      </p:sp>
      <p:pic>
        <p:nvPicPr>
          <p:cNvPr id="157" name="Google Shape;157;p18" title="rrt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6875" y="1668705"/>
            <a:ext cx="6378125" cy="4783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19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CBS</a:t>
            </a:r>
            <a:endParaRPr/>
          </a:p>
        </p:txBody>
      </p:sp>
      <p:sp>
        <p:nvSpPr>
          <p:cNvPr id="164" name="Google Shape;164;p19"/>
          <p:cNvSpPr txBox="1"/>
          <p:nvPr>
            <p:ph idx="2" type="body"/>
          </p:nvPr>
        </p:nvSpPr>
        <p:spPr>
          <a:xfrm>
            <a:off x="2346325" y="1798450"/>
            <a:ext cx="9180600" cy="42930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High Level Search:</a:t>
            </a:r>
            <a:endParaRPr/>
          </a:p>
          <a:p>
            <a:pPr indent="-355600" lvl="0" marL="457200" rtl="0" algn="l">
              <a:spcBef>
                <a:spcPts val="2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Search over set of constraints, priority determined by lower bound on path costs returned by low-level planner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Independent low-level planner for each agent subject to constraints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When a conflict is found, the high level branches into two child nodes, each adding a constraint to one of the conflicting agents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Replan only agent that </a:t>
            </a:r>
            <a:r>
              <a:rPr lang="en-US"/>
              <a:t>receives</a:t>
            </a:r>
            <a:r>
              <a:rPr lang="en-US"/>
              <a:t> new constraints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>
                <a:latin typeface="Open Sans"/>
                <a:ea typeface="Open Sans"/>
                <a:cs typeface="Open Sans"/>
                <a:sym typeface="Open Sans"/>
              </a:rPr>
              <a:t>Low-Level Search: A*</a:t>
            </a:r>
            <a:endParaRPr b="1"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rtl="0" algn="l">
              <a:spcBef>
                <a:spcPts val="2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Lattice-Based Graph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Implicit Construction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Successors correspond to small rotations of each joint + staying stationary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Heuristic: L1 distance between current and goal joint angles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/>
          <p:nvPr>
            <p:ph idx="12" type="sldNum"/>
          </p:nvPr>
        </p:nvSpPr>
        <p:spPr>
          <a:xfrm>
            <a:off x="2346325" y="6318042"/>
            <a:ext cx="350400" cy="3387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0"/>
          <p:cNvSpPr txBox="1"/>
          <p:nvPr>
            <p:ph idx="1" type="body"/>
          </p:nvPr>
        </p:nvSpPr>
        <p:spPr>
          <a:xfrm>
            <a:off x="2384125" y="830488"/>
            <a:ext cx="5883300" cy="646200"/>
          </a:xfrm>
          <a:prstGeom prst="rect">
            <a:avLst/>
          </a:prstGeom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CBS</a:t>
            </a:r>
            <a:endParaRPr/>
          </a:p>
        </p:txBody>
      </p:sp>
      <p:pic>
        <p:nvPicPr>
          <p:cNvPr id="171" name="Google Shape;171;p20" title="cbs.web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0500" y="1676963"/>
            <a:ext cx="5766424" cy="5076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MU">
      <a:dk1>
        <a:srgbClr val="404040"/>
      </a:dk1>
      <a:lt1>
        <a:srgbClr val="FFFFFF"/>
      </a:lt1>
      <a:dk2>
        <a:srgbClr val="898989"/>
      </a:dk2>
      <a:lt2>
        <a:srgbClr val="BABABA"/>
      </a:lt2>
      <a:accent1>
        <a:srgbClr val="BB0000"/>
      </a:accent1>
      <a:accent2>
        <a:srgbClr val="404040"/>
      </a:accent2>
      <a:accent3>
        <a:srgbClr val="BABABA"/>
      </a:accent3>
      <a:accent4>
        <a:srgbClr val="00337F"/>
      </a:accent4>
      <a:accent5>
        <a:srgbClr val="AA6600"/>
      </a:accent5>
      <a:accent6>
        <a:srgbClr val="006677"/>
      </a:accent6>
      <a:hlink>
        <a:srgbClr val="00337F"/>
      </a:hlink>
      <a:folHlink>
        <a:srgbClr val="AA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